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  <p:sldId id="277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Deaths by War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Civil War</c:v>
                </c:pt>
                <c:pt idx="1">
                  <c:v>WWII</c:v>
                </c:pt>
                <c:pt idx="2">
                  <c:v>WWII</c:v>
                </c:pt>
                <c:pt idx="3">
                  <c:v>Vietnam</c:v>
                </c:pt>
                <c:pt idx="4">
                  <c:v>Korea</c:v>
                </c:pt>
                <c:pt idx="5">
                  <c:v>Mexican American</c:v>
                </c:pt>
                <c:pt idx="6">
                  <c:v>Amerian Revolution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623000</c:v>
                </c:pt>
                <c:pt idx="1">
                  <c:v>407500</c:v>
                </c:pt>
                <c:pt idx="2">
                  <c:v>116500</c:v>
                </c:pt>
                <c:pt idx="3">
                  <c:v>58000</c:v>
                </c:pt>
                <c:pt idx="4">
                  <c:v>37000</c:v>
                </c:pt>
                <c:pt idx="5">
                  <c:v>13500</c:v>
                </c:pt>
                <c:pt idx="6">
                  <c:v>4500</c:v>
                </c:pt>
                <c:pt idx="7">
                  <c:v>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B-4A33-A52B-1B4272E698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Civil War Deaths (in thousands)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Union</c:v>
                </c:pt>
                <c:pt idx="1">
                  <c:v>Confederacy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350</c:v>
                </c:pt>
                <c:pt idx="1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5-46EB-B994-FBCF344093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225280"/>
        <c:axId val="108226816"/>
        <c:axId val="0"/>
      </c:bar3DChart>
      <c:catAx>
        <c:axId val="108225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8226816"/>
        <c:crosses val="autoZero"/>
        <c:auto val="1"/>
        <c:lblAlgn val="ctr"/>
        <c:lblOffset val="100"/>
        <c:noMultiLvlLbl val="0"/>
      </c:catAx>
      <c:valAx>
        <c:axId val="108226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82252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17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55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4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0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4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2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12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98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8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7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4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91D5B-C554-4704-8B7E-4CFA8C1E6549}" type="datetimeFigureOut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9B20C-F25A-4F7C-A89B-0933F9097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4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animationfactory.com/en/search/close-up.html?&amp;oid=6308473&amp;s=1&amp;sc=1&amp;st=128&amp;q=sad&amp;spage=1&amp;hoid=7b0c43b5c40cbe970c2dc646059c044f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animationfactory.com/en/search/close-up.html?&amp;oid=4958498&amp;s=1&amp;sc=1&amp;st=30&amp;q=railroad&amp;spage=1&amp;hoid=bf945ef18e93bd198ddccc86a7fcf926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nimationfactory.com/en/search/close-up.html?&amp;oid=4939123&amp;s=1&amp;sc=1&amp;st=74&amp;q=bull&amp;spage=1&amp;hoid=b1393f61c6b242cbd79d3538c47eb028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American Civil War</a:t>
            </a:r>
            <a:br>
              <a:rPr lang="en-US" dirty="0" smtClean="0"/>
            </a:br>
            <a:r>
              <a:rPr lang="en-US" dirty="0" smtClean="0"/>
              <a:t>(1861-1865)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07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Stalemate Develops in 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fighting takes place in VA</a:t>
            </a:r>
          </a:p>
          <a:p>
            <a:endParaRPr lang="en-US" dirty="0"/>
          </a:p>
          <a:p>
            <a:r>
              <a:rPr lang="en-US" dirty="0" smtClean="0"/>
              <a:t>Union forces attack the Confederate capital of </a:t>
            </a:r>
            <a:r>
              <a:rPr lang="en-US" dirty="0" smtClean="0">
                <a:solidFill>
                  <a:srgbClr val="FF0000"/>
                </a:solidFill>
              </a:rPr>
              <a:t>Richmond</a:t>
            </a:r>
          </a:p>
          <a:p>
            <a:endParaRPr lang="en-US" dirty="0"/>
          </a:p>
          <a:p>
            <a:r>
              <a:rPr lang="en-US" dirty="0" smtClean="0"/>
              <a:t>Attack fails</a:t>
            </a:r>
          </a:p>
          <a:p>
            <a:endParaRPr lang="en-US" dirty="0"/>
          </a:p>
          <a:p>
            <a:r>
              <a:rPr lang="en-US" dirty="0" smtClean="0"/>
              <a:t>Union general (McClellan) is replaced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0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1. List 2 advantages of both the </a:t>
            </a:r>
            <a:r>
              <a:rPr lang="en-US" dirty="0" smtClean="0">
                <a:solidFill>
                  <a:srgbClr val="FF0000"/>
                </a:solidFill>
              </a:rPr>
              <a:t>North and South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2. What was the </a:t>
            </a:r>
            <a:r>
              <a:rPr lang="en-US" dirty="0" smtClean="0">
                <a:solidFill>
                  <a:srgbClr val="FF0000"/>
                </a:solidFill>
              </a:rPr>
              <a:t>Union</a:t>
            </a:r>
            <a:r>
              <a:rPr lang="en-US" dirty="0" smtClean="0"/>
              <a:t> strategy called? How did it work.</a:t>
            </a:r>
          </a:p>
          <a:p>
            <a:endParaRPr lang="en-US" dirty="0"/>
          </a:p>
          <a:p>
            <a:r>
              <a:rPr lang="en-US" dirty="0" smtClean="0"/>
              <a:t>3. Describe the </a:t>
            </a:r>
            <a:r>
              <a:rPr lang="en-US" dirty="0" smtClean="0">
                <a:solidFill>
                  <a:srgbClr val="FF0000"/>
                </a:solidFill>
              </a:rPr>
              <a:t>BATTLE OF SHILOH</a:t>
            </a:r>
            <a:r>
              <a:rPr lang="en-US" dirty="0" smtClean="0"/>
              <a:t>? Who won?</a:t>
            </a:r>
          </a:p>
          <a:p>
            <a:endParaRPr lang="en-US" dirty="0"/>
          </a:p>
          <a:p>
            <a:r>
              <a:rPr lang="en-US" dirty="0" smtClean="0"/>
              <a:t>4. What was the MONITOR?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African Americans and the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2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Enslaved Africans Seek Shelter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North won battles they had to figure out what to do with enslaved Africans</a:t>
            </a:r>
          </a:p>
          <a:p>
            <a:endParaRPr lang="en-US" dirty="0"/>
          </a:p>
          <a:p>
            <a:r>
              <a:rPr lang="en-US" dirty="0" smtClean="0"/>
              <a:t>Many set up manual labor camps to help with the war cause</a:t>
            </a:r>
          </a:p>
          <a:p>
            <a:endParaRPr lang="en-US" dirty="0"/>
          </a:p>
          <a:p>
            <a:r>
              <a:rPr lang="en-US" dirty="0" smtClean="0"/>
              <a:t>Lincoln needs to make a decision…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Lincoln’s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decides on </a:t>
            </a:r>
            <a:r>
              <a:rPr lang="en-US" dirty="0" smtClean="0">
                <a:solidFill>
                  <a:srgbClr val="FF0000"/>
                </a:solidFill>
              </a:rPr>
              <a:t>EMANCIPATION</a:t>
            </a:r>
            <a:r>
              <a:rPr lang="en-US" dirty="0" smtClean="0"/>
              <a:t> (freeing of all slaves)</a:t>
            </a:r>
          </a:p>
          <a:p>
            <a:endParaRPr lang="en-US" dirty="0"/>
          </a:p>
          <a:p>
            <a:r>
              <a:rPr lang="en-US" dirty="0" smtClean="0"/>
              <a:t>His Cabinet is surprised, but supportive</a:t>
            </a:r>
          </a:p>
          <a:p>
            <a:endParaRPr lang="en-US" dirty="0"/>
          </a:p>
          <a:p>
            <a:r>
              <a:rPr lang="en-US" dirty="0" smtClean="0"/>
              <a:t>He would have to wait for announcement until after a major union victory in combat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Antietam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Union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Bloodiest single day battle in Am. History (23k Casualties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Strength: 75,500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Sharpsburg,</a:t>
            </a:r>
            <a:r>
              <a:rPr lang="en-US" sz="2800" dirty="0" smtClean="0">
                <a:solidFill>
                  <a:srgbClr val="FF0000"/>
                </a:solidFill>
              </a:rPr>
              <a:t>MD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Confederacy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Battle fought in the North</a:t>
            </a:r>
          </a:p>
          <a:p>
            <a:endParaRPr lang="en-US" sz="2800" dirty="0" smtClean="0"/>
          </a:p>
          <a:p>
            <a:r>
              <a:rPr lang="en-US" sz="2800" dirty="0" smtClean="0"/>
              <a:t>38,000</a:t>
            </a:r>
          </a:p>
          <a:p>
            <a:endParaRPr lang="en-US" sz="2800" dirty="0" smtClean="0"/>
          </a:p>
          <a:p>
            <a:r>
              <a:rPr lang="en-US" sz="2800" dirty="0" smtClean="0"/>
              <a:t>Result: </a:t>
            </a:r>
            <a:r>
              <a:rPr lang="en-US" sz="2800" dirty="0" smtClean="0">
                <a:solidFill>
                  <a:srgbClr val="FF0000"/>
                </a:solidFill>
              </a:rPr>
              <a:t>Union victory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Sad stick man looking down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0"/>
            <a:ext cx="1905000" cy="19050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829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 at Last!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Sept. 22</a:t>
            </a:r>
            <a:r>
              <a:rPr lang="en-US" baseline="30000" dirty="0" smtClean="0"/>
              <a:t>nd</a:t>
            </a:r>
            <a:r>
              <a:rPr lang="en-US" dirty="0" smtClean="0"/>
              <a:t> 1862 Lincoln announces all </a:t>
            </a:r>
            <a:r>
              <a:rPr lang="en-US" dirty="0" smtClean="0"/>
              <a:t>slaves (over 3M) </a:t>
            </a:r>
            <a:r>
              <a:rPr lang="en-US" dirty="0" smtClean="0"/>
              <a:t>freed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6"/>
                </a:solidFill>
              </a:rPr>
              <a:t>Militia Act</a:t>
            </a:r>
            <a:r>
              <a:rPr lang="en-US" dirty="0" smtClean="0"/>
              <a:t>: Black soldiers can now be accepted into the military</a:t>
            </a:r>
          </a:p>
          <a:p>
            <a:endParaRPr lang="en-US" dirty="0"/>
          </a:p>
          <a:p>
            <a:r>
              <a:rPr lang="en-US" dirty="0" smtClean="0"/>
              <a:t>Confederates become more passionate about being separate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African Americans Join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At 1</a:t>
            </a:r>
            <a:r>
              <a:rPr lang="en-US" baseline="30000" dirty="0" smtClean="0"/>
              <a:t>st</a:t>
            </a:r>
            <a:r>
              <a:rPr lang="en-US" dirty="0" smtClean="0"/>
              <a:t> served as cooks, cleaning or manual labor</a:t>
            </a:r>
          </a:p>
          <a:p>
            <a:endParaRPr lang="en-US" dirty="0"/>
          </a:p>
          <a:p>
            <a:r>
              <a:rPr lang="en-US" dirty="0" smtClean="0"/>
              <a:t>If captured many were killed</a:t>
            </a:r>
          </a:p>
          <a:p>
            <a:endParaRPr lang="en-US" dirty="0"/>
          </a:p>
          <a:p>
            <a:r>
              <a:rPr lang="en-US" dirty="0" smtClean="0"/>
              <a:t>Eventually earn equal pay and over 2 dozen </a:t>
            </a:r>
            <a:r>
              <a:rPr lang="en-US" dirty="0" smtClean="0">
                <a:solidFill>
                  <a:srgbClr val="FF0000"/>
                </a:solidFill>
              </a:rPr>
              <a:t>Medals of Honor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Many freed slaves join the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What does </a:t>
            </a:r>
            <a:r>
              <a:rPr lang="en-US" dirty="0" smtClean="0">
                <a:solidFill>
                  <a:schemeClr val="accent6"/>
                </a:solidFill>
              </a:rPr>
              <a:t>EMANCIPATION </a:t>
            </a:r>
            <a:r>
              <a:rPr lang="en-US" dirty="0" smtClean="0"/>
              <a:t>mean? How did Lincoln’s Cabinet feel about it?</a:t>
            </a:r>
          </a:p>
          <a:p>
            <a:endParaRPr lang="en-US" dirty="0"/>
          </a:p>
          <a:p>
            <a:r>
              <a:rPr lang="en-US" dirty="0" smtClean="0"/>
              <a:t>2. Why is </a:t>
            </a:r>
            <a:r>
              <a:rPr lang="en-US" dirty="0" smtClean="0">
                <a:solidFill>
                  <a:schemeClr val="accent6"/>
                </a:solidFill>
              </a:rPr>
              <a:t>ANTIETAM </a:t>
            </a:r>
            <a:r>
              <a:rPr lang="en-US" dirty="0" smtClean="0"/>
              <a:t>remembered?</a:t>
            </a:r>
          </a:p>
          <a:p>
            <a:endParaRPr lang="en-US" dirty="0"/>
          </a:p>
          <a:p>
            <a:r>
              <a:rPr lang="en-US" dirty="0" smtClean="0"/>
              <a:t>3. Describe the </a:t>
            </a:r>
            <a:r>
              <a:rPr lang="en-US" dirty="0" smtClean="0">
                <a:solidFill>
                  <a:schemeClr val="accent6"/>
                </a:solidFill>
              </a:rPr>
              <a:t>MILITIA ACT.</a:t>
            </a:r>
          </a:p>
          <a:p>
            <a:endParaRPr lang="en-US" dirty="0"/>
          </a:p>
          <a:p>
            <a:r>
              <a:rPr lang="en-US" dirty="0" smtClean="0"/>
              <a:t>4. What were African Americans 1</a:t>
            </a:r>
            <a:r>
              <a:rPr lang="en-US" baseline="30000" dirty="0" smtClean="0"/>
              <a:t>st</a:t>
            </a:r>
            <a:r>
              <a:rPr lang="en-US" dirty="0" smtClean="0"/>
              <a:t> role in the military?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9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Life During the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3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Strategies and Early Battles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0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Northern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Income Tax: </a:t>
            </a:r>
            <a:r>
              <a:rPr lang="en-US" dirty="0" smtClean="0"/>
              <a:t>If you made over $800 paid 3% tax to pay for war</a:t>
            </a:r>
          </a:p>
          <a:p>
            <a:endParaRPr lang="en-US" dirty="0"/>
          </a:p>
          <a:p>
            <a:r>
              <a:rPr lang="en-US" dirty="0" smtClean="0"/>
              <a:t>Sold land in the West to those who would farm it</a:t>
            </a:r>
          </a:p>
          <a:p>
            <a:endParaRPr lang="en-US" dirty="0"/>
          </a:p>
          <a:p>
            <a:r>
              <a:rPr lang="en-US" dirty="0" smtClean="0"/>
              <a:t>Create “</a:t>
            </a:r>
            <a:r>
              <a:rPr lang="en-US" dirty="0" smtClean="0">
                <a:solidFill>
                  <a:srgbClr val="00B050"/>
                </a:solidFill>
              </a:rPr>
              <a:t>GREENBACKS</a:t>
            </a:r>
            <a:r>
              <a:rPr lang="en-US" dirty="0" smtClean="0"/>
              <a:t>”; 1</a:t>
            </a:r>
            <a:r>
              <a:rPr lang="en-US" baseline="30000" dirty="0" smtClean="0"/>
              <a:t>st</a:t>
            </a:r>
            <a:r>
              <a:rPr lang="en-US" dirty="0" smtClean="0"/>
              <a:t> paper money and common currency</a:t>
            </a:r>
          </a:p>
        </p:txBody>
      </p:sp>
    </p:spTree>
    <p:extLst>
      <p:ext uri="{BB962C8B-B14F-4D97-AF65-F5344CB8AC3E}">
        <p14:creationId xmlns:p14="http://schemas.microsoft.com/office/powerpoint/2010/main" val="90946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Conscription Act (Draft)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men between 20-45 to serve in army</a:t>
            </a:r>
          </a:p>
          <a:p>
            <a:endParaRPr lang="en-US" dirty="0"/>
          </a:p>
          <a:p>
            <a:r>
              <a:rPr lang="en-US" dirty="0" smtClean="0"/>
              <a:t>Could buy way out for $300</a:t>
            </a:r>
          </a:p>
          <a:p>
            <a:endParaRPr lang="en-US" dirty="0"/>
          </a:p>
          <a:p>
            <a:r>
              <a:rPr lang="en-US" dirty="0" smtClean="0"/>
              <a:t>Leads to only the </a:t>
            </a:r>
            <a:r>
              <a:rPr lang="en-US" dirty="0" smtClean="0">
                <a:solidFill>
                  <a:srgbClr val="FF0000"/>
                </a:solidFill>
              </a:rPr>
              <a:t>POOR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IMMIGRANTS</a:t>
            </a:r>
            <a:r>
              <a:rPr lang="en-US" dirty="0" smtClean="0"/>
              <a:t> being drafted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2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Riots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July 1863, New York City</a:t>
            </a:r>
          </a:p>
          <a:p>
            <a:endParaRPr lang="en-US" dirty="0"/>
          </a:p>
          <a:p>
            <a:r>
              <a:rPr lang="en-US" dirty="0" smtClean="0"/>
              <a:t>Poor white males protest the draft by a 4 day rampage</a:t>
            </a:r>
          </a:p>
          <a:p>
            <a:endParaRPr lang="en-US" dirty="0"/>
          </a:p>
          <a:p>
            <a:r>
              <a:rPr lang="en-US" dirty="0" smtClean="0"/>
              <a:t>Damage war supply factories and assault black citizens</a:t>
            </a:r>
          </a:p>
          <a:p>
            <a:endParaRPr lang="en-US" dirty="0"/>
          </a:p>
          <a:p>
            <a:r>
              <a:rPr lang="en-US" dirty="0" smtClean="0"/>
              <a:t>Approx. 1k dead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of a Soldier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Newer weapons = more damage</a:t>
            </a:r>
          </a:p>
          <a:p>
            <a:endParaRPr lang="en-US" dirty="0"/>
          </a:p>
          <a:p>
            <a:r>
              <a:rPr lang="en-US" dirty="0" smtClean="0"/>
              <a:t>Amputations w/o anesthesia was common</a:t>
            </a:r>
          </a:p>
          <a:p>
            <a:endParaRPr lang="en-US" dirty="0"/>
          </a:p>
          <a:p>
            <a:r>
              <a:rPr lang="en-US" dirty="0" smtClean="0"/>
              <a:t>Diseases killed 2x as many people as in battle (</a:t>
            </a:r>
            <a:r>
              <a:rPr lang="en-US" dirty="0" err="1" smtClean="0"/>
              <a:t>i.e</a:t>
            </a:r>
            <a:r>
              <a:rPr lang="en-US" dirty="0" smtClean="0"/>
              <a:t> – bad drinking water / infection)</a:t>
            </a:r>
          </a:p>
          <a:p>
            <a:endParaRPr lang="en-US" dirty="0"/>
          </a:p>
          <a:p>
            <a:r>
              <a:rPr lang="en-US" dirty="0" smtClean="0"/>
              <a:t>POW’s usually starved to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4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Southern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Blockade of South creates a major </a:t>
            </a:r>
            <a:r>
              <a:rPr lang="en-US" dirty="0" smtClean="0">
                <a:solidFill>
                  <a:srgbClr val="FF0000"/>
                </a:solidFill>
              </a:rPr>
              <a:t>FOOD SHORTAGE</a:t>
            </a:r>
          </a:p>
          <a:p>
            <a:endParaRPr lang="en-US" dirty="0"/>
          </a:p>
          <a:p>
            <a:r>
              <a:rPr lang="en-US" dirty="0" smtClean="0"/>
              <a:t>Draft creates a shortage of cotton as farmers now have to fight</a:t>
            </a:r>
          </a:p>
          <a:p>
            <a:endParaRPr lang="en-US" dirty="0"/>
          </a:p>
          <a:p>
            <a:r>
              <a:rPr lang="en-US" dirty="0" smtClean="0"/>
              <a:t>South would have to steal union goods (boots, guns, ammo) to supply the war cause</a:t>
            </a:r>
          </a:p>
        </p:txBody>
      </p:sp>
    </p:spTree>
    <p:extLst>
      <p:ext uri="{BB962C8B-B14F-4D97-AF65-F5344CB8AC3E}">
        <p14:creationId xmlns:p14="http://schemas.microsoft.com/office/powerpoint/2010/main" val="8388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notable role was NURSING</a:t>
            </a:r>
          </a:p>
          <a:p>
            <a:endParaRPr lang="en-US" dirty="0"/>
          </a:p>
          <a:p>
            <a:r>
              <a:rPr lang="en-US" dirty="0" smtClean="0"/>
              <a:t>Clara Barton starts American </a:t>
            </a:r>
            <a:r>
              <a:rPr lang="en-US" dirty="0" smtClean="0">
                <a:solidFill>
                  <a:srgbClr val="FF0000"/>
                </a:solidFill>
              </a:rPr>
              <a:t>RED CROSS</a:t>
            </a:r>
          </a:p>
          <a:p>
            <a:endParaRPr lang="en-US" dirty="0"/>
          </a:p>
          <a:p>
            <a:r>
              <a:rPr lang="en-US" dirty="0" smtClean="0"/>
              <a:t>Nurses would look after the sick and wounded on both sides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5029200"/>
            <a:ext cx="2581133" cy="172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11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Describe the </a:t>
            </a:r>
            <a:r>
              <a:rPr lang="en-US" dirty="0" smtClean="0">
                <a:solidFill>
                  <a:srgbClr val="FF0000"/>
                </a:solidFill>
              </a:rPr>
              <a:t>INCOME TAX </a:t>
            </a:r>
            <a:r>
              <a:rPr lang="en-US" dirty="0" smtClean="0"/>
              <a:t>in the North.</a:t>
            </a:r>
          </a:p>
          <a:p>
            <a:endParaRPr lang="en-US" dirty="0"/>
          </a:p>
          <a:p>
            <a:r>
              <a:rPr lang="en-US" dirty="0" smtClean="0"/>
              <a:t>2.  What was the </a:t>
            </a:r>
            <a:r>
              <a:rPr lang="en-US" dirty="0" smtClean="0">
                <a:solidFill>
                  <a:srgbClr val="FF0000"/>
                </a:solidFill>
              </a:rPr>
              <a:t>CONSCRIPTION ACT</a:t>
            </a:r>
            <a:r>
              <a:rPr lang="en-US" dirty="0" smtClean="0"/>
              <a:t>? </a:t>
            </a:r>
          </a:p>
          <a:p>
            <a:endParaRPr lang="en-US" dirty="0"/>
          </a:p>
          <a:p>
            <a:r>
              <a:rPr lang="en-US" dirty="0" smtClean="0"/>
              <a:t>3. List 2 facts about the life of a </a:t>
            </a:r>
            <a:r>
              <a:rPr lang="en-US" dirty="0" smtClean="0">
                <a:solidFill>
                  <a:srgbClr val="FF0000"/>
                </a:solidFill>
              </a:rPr>
              <a:t>SOLDIER </a:t>
            </a:r>
            <a:r>
              <a:rPr lang="en-US" dirty="0" smtClean="0"/>
              <a:t>during the war.</a:t>
            </a:r>
          </a:p>
          <a:p>
            <a:endParaRPr lang="en-US" dirty="0"/>
          </a:p>
          <a:p>
            <a:r>
              <a:rPr lang="en-US" dirty="0" smtClean="0"/>
              <a:t>4. How did the </a:t>
            </a:r>
            <a:r>
              <a:rPr lang="en-US" dirty="0" smtClean="0">
                <a:solidFill>
                  <a:srgbClr val="FF0000"/>
                </a:solidFill>
              </a:rPr>
              <a:t>SOUTHERN</a:t>
            </a:r>
            <a:r>
              <a:rPr lang="en-US" dirty="0" smtClean="0"/>
              <a:t> economy work during the war?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Turning Points of the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0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Victory at Vicksburg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Vicksburg was the KEY to victory for both sides</a:t>
            </a:r>
          </a:p>
          <a:p>
            <a:endParaRPr lang="en-US" dirty="0"/>
          </a:p>
          <a:p>
            <a:r>
              <a:rPr lang="en-US" dirty="0" smtClean="0"/>
              <a:t>77k Union troops surround 33k Confederates</a:t>
            </a:r>
          </a:p>
          <a:p>
            <a:endParaRPr lang="en-US" dirty="0"/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FF0000"/>
                </a:solidFill>
              </a:rPr>
              <a:t>SIEGE </a:t>
            </a:r>
            <a:r>
              <a:rPr lang="en-US" dirty="0" smtClean="0"/>
              <a:t>warfare</a:t>
            </a:r>
          </a:p>
          <a:p>
            <a:endParaRPr lang="en-US" dirty="0"/>
          </a:p>
          <a:p>
            <a:r>
              <a:rPr lang="en-US" dirty="0" smtClean="0"/>
              <a:t>By end of siege CSA army down to 1 biscuit/day to eat </a:t>
            </a:r>
          </a:p>
          <a:p>
            <a:endParaRPr lang="en-US" dirty="0"/>
          </a:p>
          <a:p>
            <a:r>
              <a:rPr lang="en-US" dirty="0" smtClean="0"/>
              <a:t>Rats were sold for food as well; eventually surrender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4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Gettysburg PA (</a:t>
            </a:r>
            <a:r>
              <a:rPr lang="en-US" smtClean="0"/>
              <a:t>Turning Point)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Greatest battle  </a:t>
            </a:r>
            <a:r>
              <a:rPr lang="en-US" dirty="0" smtClean="0"/>
              <a:t>ever in North America</a:t>
            </a:r>
          </a:p>
          <a:p>
            <a:endParaRPr lang="en-US" dirty="0"/>
          </a:p>
          <a:p>
            <a:r>
              <a:rPr lang="en-US" dirty="0" smtClean="0"/>
              <a:t>93k Union troops / 72k CSA troops</a:t>
            </a:r>
          </a:p>
          <a:p>
            <a:endParaRPr lang="en-US" dirty="0"/>
          </a:p>
          <a:p>
            <a:r>
              <a:rPr lang="en-US" dirty="0" smtClean="0"/>
              <a:t>3 days battle </a:t>
            </a:r>
          </a:p>
          <a:p>
            <a:endParaRPr lang="en-US" dirty="0"/>
          </a:p>
          <a:p>
            <a:r>
              <a:rPr lang="en-US" dirty="0" smtClean="0"/>
              <a:t>Lee moved his army northward to gain supplies and put pressure on the North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4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(North) Advantages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Finance (Money)</a:t>
            </a:r>
          </a:p>
          <a:p>
            <a:endParaRPr lang="en-US" dirty="0" smtClean="0"/>
          </a:p>
          <a:p>
            <a:r>
              <a:rPr lang="en-US" dirty="0" smtClean="0"/>
              <a:t>Manufacturing (+80k Factories)</a:t>
            </a:r>
          </a:p>
          <a:p>
            <a:endParaRPr lang="en-US" dirty="0" smtClean="0"/>
          </a:p>
          <a:p>
            <a:r>
              <a:rPr lang="en-US" dirty="0" smtClean="0"/>
              <a:t>Population (+12.5M)</a:t>
            </a:r>
          </a:p>
          <a:p>
            <a:endParaRPr lang="en-US" dirty="0" smtClean="0"/>
          </a:p>
          <a:p>
            <a:r>
              <a:rPr lang="en-US" dirty="0" smtClean="0"/>
              <a:t>Railroad Mileage (+12.7k miles)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102225" y="2174875"/>
            <a:ext cx="4041775" cy="395128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Trolley Car on Tracks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057400"/>
            <a:ext cx="2457448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29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Both sides suffer over 23k casualties</a:t>
            </a:r>
          </a:p>
          <a:p>
            <a:endParaRPr lang="en-US" dirty="0"/>
          </a:p>
          <a:p>
            <a:r>
              <a:rPr lang="en-US" dirty="0" smtClean="0"/>
              <a:t>On the last day Lee charges straight towards the Union lines</a:t>
            </a:r>
          </a:p>
          <a:p>
            <a:endParaRPr lang="en-US" dirty="0"/>
          </a:p>
          <a:p>
            <a:r>
              <a:rPr lang="en-US" dirty="0" smtClean="0"/>
              <a:t>The Union destroys Lee’s vulnerable army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Result: </a:t>
            </a:r>
            <a:r>
              <a:rPr lang="en-US" dirty="0" smtClean="0"/>
              <a:t>Lee retreats to 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7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Gettysburg Address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score and seven years ago……</a:t>
            </a:r>
          </a:p>
          <a:p>
            <a:endParaRPr lang="en-US" dirty="0" smtClean="0"/>
          </a:p>
          <a:p>
            <a:r>
              <a:rPr lang="en-US" dirty="0" smtClean="0"/>
              <a:t>Lincoln’s speech to honor dead at GETTYSBURG</a:t>
            </a:r>
          </a:p>
          <a:p>
            <a:endParaRPr lang="en-US" dirty="0" smtClean="0"/>
          </a:p>
          <a:p>
            <a:r>
              <a:rPr lang="en-US" dirty="0" smtClean="0"/>
              <a:t>Promises the nation a new birth of freedom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52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Total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ttack both </a:t>
            </a:r>
            <a:r>
              <a:rPr lang="en-US" dirty="0" smtClean="0">
                <a:solidFill>
                  <a:srgbClr val="FF0000"/>
                </a:solidFill>
              </a:rPr>
              <a:t>military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civilian</a:t>
            </a:r>
            <a:r>
              <a:rPr lang="en-US" dirty="0" smtClean="0"/>
              <a:t> populations</a:t>
            </a:r>
          </a:p>
          <a:p>
            <a:endParaRPr lang="en-US" dirty="0"/>
          </a:p>
          <a:p>
            <a:r>
              <a:rPr lang="en-US" dirty="0" smtClean="0"/>
              <a:t>Destroy all enemy crops and materials</a:t>
            </a:r>
          </a:p>
          <a:p>
            <a:endParaRPr lang="en-US" dirty="0"/>
          </a:p>
          <a:p>
            <a:r>
              <a:rPr lang="en-US" dirty="0" smtClean="0"/>
              <a:t>Destroy railroads and factories to damage economy</a:t>
            </a:r>
          </a:p>
          <a:p>
            <a:endParaRPr lang="en-US" dirty="0"/>
          </a:p>
          <a:p>
            <a:r>
              <a:rPr lang="en-US" dirty="0" smtClean="0"/>
              <a:t>Break the SOUTH’s will to fight</a:t>
            </a:r>
          </a:p>
          <a:p>
            <a:endParaRPr lang="en-US" dirty="0"/>
          </a:p>
          <a:p>
            <a:r>
              <a:rPr lang="en-US" dirty="0" smtClean="0"/>
              <a:t>Cost both sides 10k’s of lives</a:t>
            </a:r>
          </a:p>
        </p:txBody>
      </p:sp>
    </p:spTree>
    <p:extLst>
      <p:ext uri="{BB962C8B-B14F-4D97-AF65-F5344CB8AC3E}">
        <p14:creationId xmlns:p14="http://schemas.microsoft.com/office/powerpoint/2010/main" val="302023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Sherman’s Drive to the Sea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250 mile march from Tennessee to Georgia</a:t>
            </a:r>
          </a:p>
          <a:p>
            <a:endParaRPr lang="en-US" dirty="0"/>
          </a:p>
          <a:p>
            <a:r>
              <a:rPr lang="en-US" dirty="0" smtClean="0"/>
              <a:t>60k troops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TOTAL WAR </a:t>
            </a:r>
            <a:r>
              <a:rPr lang="en-US" dirty="0" smtClean="0"/>
              <a:t>strategy meant for the destruction of everything</a:t>
            </a:r>
          </a:p>
          <a:p>
            <a:endParaRPr lang="en-US" dirty="0"/>
          </a:p>
          <a:p>
            <a:r>
              <a:rPr lang="en-US" dirty="0" smtClean="0"/>
              <a:t>Burnt Atlanta to the ground</a:t>
            </a:r>
          </a:p>
          <a:p>
            <a:endParaRPr lang="en-US" dirty="0"/>
          </a:p>
          <a:p>
            <a:r>
              <a:rPr lang="en-US" dirty="0" smtClean="0"/>
              <a:t>Leads to the near surrender of the SOUTH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7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of 1864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the Union saw victory in war Lincoln’s popularity went up</a:t>
            </a:r>
          </a:p>
          <a:p>
            <a:endParaRPr lang="en-US" dirty="0"/>
          </a:p>
          <a:p>
            <a:r>
              <a:rPr lang="en-US" dirty="0" smtClean="0"/>
              <a:t>Democrats split into several groups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Lincoln</a:t>
            </a:r>
            <a:r>
              <a:rPr lang="en-US" dirty="0" smtClean="0"/>
              <a:t> and Republicans win </a:t>
            </a:r>
            <a:r>
              <a:rPr lang="en-US" dirty="0" smtClean="0">
                <a:solidFill>
                  <a:srgbClr val="FF0000"/>
                </a:solidFill>
              </a:rPr>
              <a:t>212-21</a:t>
            </a:r>
          </a:p>
          <a:p>
            <a:endParaRPr lang="en-US" dirty="0"/>
          </a:p>
          <a:p>
            <a:r>
              <a:rPr lang="en-US" dirty="0" smtClean="0"/>
              <a:t>Many soldiers were allowed to return home to vote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What type of warfare was used at </a:t>
            </a:r>
            <a:r>
              <a:rPr lang="en-US" dirty="0" smtClean="0">
                <a:solidFill>
                  <a:srgbClr val="FF0000"/>
                </a:solidFill>
              </a:rPr>
              <a:t>VICKSBURG</a:t>
            </a:r>
            <a:r>
              <a:rPr lang="en-US" dirty="0" smtClean="0"/>
              <a:t>? What was the result?</a:t>
            </a:r>
          </a:p>
          <a:p>
            <a:endParaRPr lang="en-US" dirty="0"/>
          </a:p>
          <a:p>
            <a:r>
              <a:rPr lang="en-US" dirty="0" smtClean="0"/>
              <a:t>2. How many casualties were at </a:t>
            </a:r>
            <a:r>
              <a:rPr lang="en-US" dirty="0" smtClean="0">
                <a:solidFill>
                  <a:srgbClr val="FF0000"/>
                </a:solidFill>
              </a:rPr>
              <a:t>GETTYSBURG</a:t>
            </a:r>
            <a:r>
              <a:rPr lang="en-US" dirty="0" smtClean="0"/>
              <a:t>? What was the result?</a:t>
            </a:r>
          </a:p>
          <a:p>
            <a:endParaRPr lang="en-US" dirty="0"/>
          </a:p>
          <a:p>
            <a:r>
              <a:rPr lang="en-US" dirty="0" smtClean="0"/>
              <a:t>3. What is destroyed in </a:t>
            </a:r>
            <a:r>
              <a:rPr lang="en-US" dirty="0" smtClean="0">
                <a:solidFill>
                  <a:srgbClr val="FF0000"/>
                </a:solidFill>
              </a:rPr>
              <a:t>TOTAL WAR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4. Who won the </a:t>
            </a:r>
            <a:r>
              <a:rPr lang="en-US" dirty="0" smtClean="0">
                <a:solidFill>
                  <a:srgbClr val="FF0000"/>
                </a:solidFill>
              </a:rPr>
              <a:t>election of 1864</a:t>
            </a:r>
            <a:r>
              <a:rPr lang="en-US" dirty="0" smtClean="0"/>
              <a:t>? By what margin?</a:t>
            </a:r>
          </a:p>
        </p:txBody>
      </p:sp>
    </p:spTree>
    <p:extLst>
      <p:ext uri="{BB962C8B-B14F-4D97-AF65-F5344CB8AC3E}">
        <p14:creationId xmlns:p14="http://schemas.microsoft.com/office/powerpoint/2010/main" val="210710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War’s End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4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Siege of Petersburg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City that ships food to Richmond</a:t>
            </a:r>
          </a:p>
          <a:p>
            <a:endParaRPr lang="en-US" dirty="0" smtClean="0"/>
          </a:p>
          <a:p>
            <a:r>
              <a:rPr lang="en-US" dirty="0" smtClean="0"/>
              <a:t>Grant wanted to cut food off to Richmond</a:t>
            </a:r>
          </a:p>
          <a:p>
            <a:endParaRPr lang="en-US" dirty="0" smtClean="0"/>
          </a:p>
          <a:p>
            <a:r>
              <a:rPr lang="en-US" dirty="0" smtClean="0"/>
              <a:t>Leads to 9 months of trench warfare</a:t>
            </a:r>
          </a:p>
          <a:p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>
                <a:solidFill>
                  <a:srgbClr val="FF0000"/>
                </a:solidFill>
              </a:rPr>
              <a:t>Union victory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13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Amendment </a:t>
            </a:r>
            <a:r>
              <a:rPr lang="en-US" dirty="0" smtClean="0"/>
              <a:t>and Surrender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Ends </a:t>
            </a:r>
            <a:r>
              <a:rPr lang="en-US" dirty="0" smtClean="0">
                <a:solidFill>
                  <a:srgbClr val="FF0000"/>
                </a:solidFill>
              </a:rPr>
              <a:t>slavery</a:t>
            </a:r>
            <a:r>
              <a:rPr lang="en-US" dirty="0" smtClean="0"/>
              <a:t> in the U.S forever</a:t>
            </a:r>
          </a:p>
          <a:p>
            <a:endParaRPr lang="en-US" dirty="0" smtClean="0"/>
          </a:p>
          <a:p>
            <a:r>
              <a:rPr lang="en-US" dirty="0" smtClean="0"/>
              <a:t>April 1865 the small Confederate force is surrounded at </a:t>
            </a:r>
            <a:r>
              <a:rPr lang="en-US" dirty="0" smtClean="0">
                <a:solidFill>
                  <a:srgbClr val="FF0000"/>
                </a:solidFill>
              </a:rPr>
              <a:t>Appomattox Court House</a:t>
            </a:r>
          </a:p>
          <a:p>
            <a:endParaRPr lang="en-US" dirty="0" smtClean="0"/>
          </a:p>
          <a:p>
            <a:r>
              <a:rPr lang="en-US" dirty="0" smtClean="0"/>
              <a:t>Lee surrenders here</a:t>
            </a:r>
          </a:p>
          <a:p>
            <a:endParaRPr lang="en-US" dirty="0" smtClean="0"/>
          </a:p>
          <a:p>
            <a:r>
              <a:rPr lang="en-US" dirty="0" smtClean="0"/>
              <a:t>The war is over!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8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 Assassinated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April 14</a:t>
            </a:r>
            <a:r>
              <a:rPr lang="en-US" baseline="30000" dirty="0" smtClean="0"/>
              <a:t>th</a:t>
            </a:r>
            <a:r>
              <a:rPr lang="en-US" dirty="0" smtClean="0"/>
              <a:t> 1865 Lincoln is shot in the head by </a:t>
            </a:r>
            <a:r>
              <a:rPr lang="en-US" dirty="0" smtClean="0">
                <a:solidFill>
                  <a:srgbClr val="FF0000"/>
                </a:solidFill>
              </a:rPr>
              <a:t>John Wilkes Booth  </a:t>
            </a:r>
            <a:r>
              <a:rPr lang="en-US" dirty="0" smtClean="0"/>
              <a:t>in Ford’s theatre Washington</a:t>
            </a:r>
          </a:p>
          <a:p>
            <a:endParaRPr lang="en-US" dirty="0" smtClean="0"/>
          </a:p>
          <a:p>
            <a:r>
              <a:rPr lang="en-US" dirty="0" smtClean="0"/>
              <a:t>Died early the next morning</a:t>
            </a:r>
          </a:p>
          <a:p>
            <a:endParaRPr lang="en-US" dirty="0"/>
          </a:p>
          <a:p>
            <a:r>
              <a:rPr lang="en-US" dirty="0" smtClean="0"/>
              <a:t>Even Confederates do NOT agree </a:t>
            </a:r>
            <a:r>
              <a:rPr lang="en-US" smtClean="0"/>
              <a:t>with this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Booth is shot and killed in a barn in 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42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Confederate (South)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trained men (officers)</a:t>
            </a:r>
          </a:p>
          <a:p>
            <a:endParaRPr lang="en-US" dirty="0"/>
          </a:p>
          <a:p>
            <a:r>
              <a:rPr lang="en-US" dirty="0" smtClean="0"/>
              <a:t>More motivation ( independence )</a:t>
            </a:r>
          </a:p>
          <a:p>
            <a:endParaRPr lang="en-US" dirty="0"/>
          </a:p>
          <a:p>
            <a:r>
              <a:rPr lang="en-US" dirty="0" smtClean="0"/>
              <a:t>Did not have to attack ( just play defense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1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Cost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Union: 6.1B; inflation 80%</a:t>
            </a:r>
          </a:p>
          <a:p>
            <a:endParaRPr lang="en-US" dirty="0"/>
          </a:p>
          <a:p>
            <a:r>
              <a:rPr lang="en-US" dirty="0" smtClean="0"/>
              <a:t>Confederacy: 2B; inflation 9,000%</a:t>
            </a:r>
          </a:p>
          <a:p>
            <a:endParaRPr lang="en-US" dirty="0"/>
          </a:p>
          <a:p>
            <a:r>
              <a:rPr lang="en-US" dirty="0" smtClean="0"/>
              <a:t>Most southern farms, factories and railroads destroyed</a:t>
            </a:r>
          </a:p>
          <a:p>
            <a:endParaRPr lang="en-US" dirty="0"/>
          </a:p>
          <a:p>
            <a:r>
              <a:rPr lang="en-US" dirty="0" smtClean="0"/>
              <a:t>Southern industry was crippled</a:t>
            </a:r>
          </a:p>
          <a:p>
            <a:endParaRPr lang="en-US" dirty="0"/>
          </a:p>
          <a:p>
            <a:r>
              <a:rPr lang="en-US" dirty="0" smtClean="0"/>
              <a:t>Confederate states lose 2/3 of their wealth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38535"/>
              </p:ext>
            </p:extLst>
          </p:nvPr>
        </p:nvGraphicFramePr>
        <p:xfrm>
          <a:off x="457200" y="228600"/>
          <a:ext cx="8229600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22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3114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052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What does the </a:t>
            </a:r>
            <a:r>
              <a:rPr lang="en-US" dirty="0" smtClean="0">
                <a:solidFill>
                  <a:srgbClr val="FF0000"/>
                </a:solidFill>
              </a:rPr>
              <a:t>13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Amendment </a:t>
            </a:r>
            <a:r>
              <a:rPr lang="en-US" dirty="0" smtClean="0"/>
              <a:t>do?</a:t>
            </a:r>
          </a:p>
          <a:p>
            <a:endParaRPr lang="en-US" dirty="0"/>
          </a:p>
          <a:p>
            <a:r>
              <a:rPr lang="en-US" dirty="0" smtClean="0"/>
              <a:t>2. Where did the </a:t>
            </a:r>
            <a:r>
              <a:rPr lang="en-US" dirty="0" smtClean="0">
                <a:solidFill>
                  <a:srgbClr val="FF0000"/>
                </a:solidFill>
              </a:rPr>
              <a:t>SOUTH</a:t>
            </a:r>
            <a:r>
              <a:rPr lang="en-US" dirty="0" smtClean="0"/>
              <a:t> surrender?</a:t>
            </a:r>
          </a:p>
          <a:p>
            <a:endParaRPr lang="en-US" dirty="0"/>
          </a:p>
          <a:p>
            <a:r>
              <a:rPr lang="en-US" dirty="0" smtClean="0"/>
              <a:t>3.  What happened to </a:t>
            </a:r>
            <a:r>
              <a:rPr lang="en-US" dirty="0" smtClean="0">
                <a:solidFill>
                  <a:srgbClr val="FF0000"/>
                </a:solidFill>
              </a:rPr>
              <a:t>ABRAHAM LINCOLN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4. Summarize the </a:t>
            </a:r>
            <a:r>
              <a:rPr lang="en-US" dirty="0" smtClean="0">
                <a:solidFill>
                  <a:srgbClr val="FF0000"/>
                </a:solidFill>
              </a:rPr>
              <a:t>ECONOMIC</a:t>
            </a:r>
            <a:r>
              <a:rPr lang="en-US" dirty="0" smtClean="0"/>
              <a:t> cost of the war.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6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Union Strategy </a:t>
            </a:r>
            <a:r>
              <a:rPr lang="en-US" dirty="0" smtClean="0">
                <a:solidFill>
                  <a:srgbClr val="FF0000"/>
                </a:solidFill>
              </a:rPr>
              <a:t>(Anaconda </a:t>
            </a:r>
            <a:r>
              <a:rPr lang="en-US" dirty="0">
                <a:solidFill>
                  <a:srgbClr val="FF0000"/>
                </a:solidFill>
              </a:rPr>
              <a:t>plan)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Naval Blockade along Atlantic coast</a:t>
            </a:r>
          </a:p>
          <a:p>
            <a:endParaRPr lang="en-US" sz="3200" dirty="0"/>
          </a:p>
          <a:p>
            <a:r>
              <a:rPr lang="en-US" sz="3200" dirty="0" smtClean="0"/>
              <a:t>Stopped </a:t>
            </a:r>
            <a:r>
              <a:rPr lang="en-US" dirty="0" smtClean="0">
                <a:solidFill>
                  <a:srgbClr val="FF0000"/>
                </a:solidFill>
              </a:rPr>
              <a:t>COTTON</a:t>
            </a:r>
            <a:r>
              <a:rPr lang="en-US" sz="3200" dirty="0" smtClean="0"/>
              <a:t> from going out and </a:t>
            </a:r>
            <a:r>
              <a:rPr lang="en-US" dirty="0" smtClean="0">
                <a:solidFill>
                  <a:srgbClr val="FF0000"/>
                </a:solidFill>
              </a:rPr>
              <a:t>GUNS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from coming in</a:t>
            </a:r>
          </a:p>
          <a:p>
            <a:endParaRPr lang="en-US" dirty="0"/>
          </a:p>
          <a:p>
            <a:r>
              <a:rPr lang="en-US" sz="3200" dirty="0" smtClean="0"/>
              <a:t>Supplies will get so low CSA will eventually surrender due to lack of goods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/>
              <a:t>Confederate Strategy </a:t>
            </a:r>
            <a:r>
              <a:rPr lang="en-US" dirty="0" smtClean="0">
                <a:solidFill>
                  <a:srgbClr val="FF0000"/>
                </a:solidFill>
              </a:rPr>
              <a:t>(Attrition)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Prepare and </a:t>
            </a:r>
            <a:r>
              <a:rPr lang="en-US" dirty="0" smtClean="0"/>
              <a:t>wait  /  Fight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defensive war</a:t>
            </a:r>
          </a:p>
          <a:p>
            <a:endParaRPr lang="en-US" dirty="0"/>
          </a:p>
          <a:p>
            <a:r>
              <a:rPr lang="en-US" dirty="0"/>
              <a:t>“We simply want to be left alone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smtClean="0"/>
              <a:t>If the war goes on long enough, the North will quit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Lincoln may not get reelected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9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Battle of Bull Run (VA)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Union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Irvin McDowell</a:t>
            </a:r>
          </a:p>
          <a:p>
            <a:endParaRPr lang="en-US" sz="2800" dirty="0"/>
          </a:p>
          <a:p>
            <a:r>
              <a:rPr lang="en-US" sz="2800" dirty="0" smtClean="0"/>
              <a:t>Strength: 35,000</a:t>
            </a:r>
          </a:p>
          <a:p>
            <a:endParaRPr lang="en-US" sz="2800" dirty="0"/>
          </a:p>
          <a:p>
            <a:r>
              <a:rPr lang="en-US" sz="2800" dirty="0" smtClean="0"/>
              <a:t>Casualties: 2,896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Confederacy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General Beauregard</a:t>
            </a:r>
          </a:p>
          <a:p>
            <a:endParaRPr lang="en-US" sz="2800" dirty="0"/>
          </a:p>
          <a:p>
            <a:r>
              <a:rPr lang="en-US" sz="2800" dirty="0" smtClean="0"/>
              <a:t>Strength: 35,000</a:t>
            </a:r>
          </a:p>
          <a:p>
            <a:endParaRPr lang="en-US" sz="2800" dirty="0"/>
          </a:p>
          <a:p>
            <a:r>
              <a:rPr lang="en-US" sz="2800" dirty="0" smtClean="0"/>
              <a:t>Casualties: 1,982</a:t>
            </a:r>
          </a:p>
          <a:p>
            <a:endParaRPr lang="en-US" dirty="0" smtClean="0"/>
          </a:p>
          <a:p>
            <a:r>
              <a:rPr lang="en-US" sz="2800" dirty="0" smtClean="0"/>
              <a:t>Result: </a:t>
            </a:r>
            <a:r>
              <a:rPr lang="en-US" sz="2800" dirty="0" smtClean="0">
                <a:solidFill>
                  <a:srgbClr val="FF0000"/>
                </a:solidFill>
              </a:rPr>
              <a:t>Confederate victory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7170" name="Picture 2" descr="Bull Seeing Red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029200"/>
            <a:ext cx="1524000" cy="15240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1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Battles of Shiloh Tennessee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Union led by </a:t>
            </a:r>
            <a:r>
              <a:rPr lang="en-US" dirty="0" smtClean="0">
                <a:solidFill>
                  <a:srgbClr val="FF0000"/>
                </a:solidFill>
              </a:rPr>
              <a:t>ULYSSES GRANT </a:t>
            </a:r>
            <a:r>
              <a:rPr lang="en-US" dirty="0" smtClean="0"/>
              <a:t>($50 bill)</a:t>
            </a:r>
          </a:p>
          <a:p>
            <a:endParaRPr lang="en-US" dirty="0"/>
          </a:p>
          <a:p>
            <a:r>
              <a:rPr lang="en-US" dirty="0" smtClean="0"/>
              <a:t>25k casualties in 2 days</a:t>
            </a:r>
          </a:p>
          <a:p>
            <a:endParaRPr lang="en-US" dirty="0"/>
          </a:p>
          <a:p>
            <a:r>
              <a:rPr lang="en-US" dirty="0" smtClean="0"/>
              <a:t>Horrified both sides as it showed how newer weapons were extremely deadly</a:t>
            </a:r>
          </a:p>
          <a:p>
            <a:endParaRPr lang="en-US" dirty="0"/>
          </a:p>
          <a:p>
            <a:r>
              <a:rPr lang="en-US" dirty="0" smtClean="0"/>
              <a:t>UNION victory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5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 vs. the Virginia </a:t>
            </a:r>
            <a:r>
              <a:rPr lang="en-US" smtClean="0"/>
              <a:t>(Battleships)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 major battles take place at sea</a:t>
            </a:r>
          </a:p>
          <a:p>
            <a:endParaRPr lang="en-US" dirty="0"/>
          </a:p>
          <a:p>
            <a:r>
              <a:rPr lang="en-US" dirty="0" smtClean="0"/>
              <a:t>Both ships were plated with IRON ARMOR</a:t>
            </a:r>
          </a:p>
          <a:p>
            <a:endParaRPr lang="en-US" dirty="0"/>
          </a:p>
          <a:p>
            <a:r>
              <a:rPr lang="en-US" dirty="0" smtClean="0"/>
              <a:t>Ends in a </a:t>
            </a:r>
            <a:r>
              <a:rPr lang="en-US" dirty="0" smtClean="0">
                <a:solidFill>
                  <a:srgbClr val="FF0000"/>
                </a:solidFill>
              </a:rPr>
              <a:t>STALEMATE</a:t>
            </a:r>
            <a:r>
              <a:rPr lang="en-US" dirty="0" smtClean="0"/>
              <a:t> (tie)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Wooden ships </a:t>
            </a:r>
            <a:r>
              <a:rPr lang="en-US" dirty="0" smtClean="0"/>
              <a:t>never used again in battle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3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1274</Words>
  <Application>Microsoft Office PowerPoint</Application>
  <PresentationFormat>On-screen Show (4:3)</PresentationFormat>
  <Paragraphs>295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Office Theme</vt:lpstr>
      <vt:lpstr>The American Civil War (1861-1865)</vt:lpstr>
      <vt:lpstr>Strategies and Early Battles</vt:lpstr>
      <vt:lpstr>Union (North) Advantages</vt:lpstr>
      <vt:lpstr>Confederate (South) Advantages</vt:lpstr>
      <vt:lpstr>Union Strategy (Anaconda plan) </vt:lpstr>
      <vt:lpstr> Confederate Strategy (Attrition)</vt:lpstr>
      <vt:lpstr>The 1st Battle of Bull Run (VA)</vt:lpstr>
      <vt:lpstr>Battles of Shiloh Tennessee</vt:lpstr>
      <vt:lpstr>Monitor vs. the Virginia (Battleships)</vt:lpstr>
      <vt:lpstr>Stalemate Develops in East</vt:lpstr>
      <vt:lpstr>Section 1 Review:</vt:lpstr>
      <vt:lpstr>African Americans and the War</vt:lpstr>
      <vt:lpstr>Enslaved Africans Seek Shelter</vt:lpstr>
      <vt:lpstr>Lincoln’s Plan</vt:lpstr>
      <vt:lpstr>Antietam</vt:lpstr>
      <vt:lpstr>Emancipation at Last!</vt:lpstr>
      <vt:lpstr>African Americans Join</vt:lpstr>
      <vt:lpstr>Section 2 Review:</vt:lpstr>
      <vt:lpstr>Life During the War</vt:lpstr>
      <vt:lpstr>Northern Economy</vt:lpstr>
      <vt:lpstr>Conscription Act (Draft)</vt:lpstr>
      <vt:lpstr>Draft Riots</vt:lpstr>
      <vt:lpstr>Life of a Soldier</vt:lpstr>
      <vt:lpstr>Southern Economy</vt:lpstr>
      <vt:lpstr>Women</vt:lpstr>
      <vt:lpstr>Section 3 Review:</vt:lpstr>
      <vt:lpstr>Turning Points of the War</vt:lpstr>
      <vt:lpstr>Union Victory at Vicksburg</vt:lpstr>
      <vt:lpstr>Gettysburg PA (Turning Point)</vt:lpstr>
      <vt:lpstr>Cont.</vt:lpstr>
      <vt:lpstr>Gettysburg Address</vt:lpstr>
      <vt:lpstr>Union Total War</vt:lpstr>
      <vt:lpstr>Sherman’s Drive to the Sea</vt:lpstr>
      <vt:lpstr>Election of 1864</vt:lpstr>
      <vt:lpstr>Section 4 Review:</vt:lpstr>
      <vt:lpstr>The War’s End</vt:lpstr>
      <vt:lpstr>Siege of Petersburg</vt:lpstr>
      <vt:lpstr>13th Amendment and Surrender</vt:lpstr>
      <vt:lpstr>Lincoln Assassinated</vt:lpstr>
      <vt:lpstr>Economic Cost of the War</vt:lpstr>
      <vt:lpstr>PowerPoint Presentation</vt:lpstr>
      <vt:lpstr>PowerPoint Presentation</vt:lpstr>
      <vt:lpstr>Section 5 Review: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American Civil War (1861-1865)</dc:title>
  <dc:creator>User</dc:creator>
  <cp:lastModifiedBy>User</cp:lastModifiedBy>
  <cp:revision>48</cp:revision>
  <dcterms:created xsi:type="dcterms:W3CDTF">2016-05-04T16:11:05Z</dcterms:created>
  <dcterms:modified xsi:type="dcterms:W3CDTF">2020-01-09T18:05:26Z</dcterms:modified>
</cp:coreProperties>
</file>